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6"/>
  </p:notesMasterIdLst>
  <p:sldIdLst>
    <p:sldId id="256" r:id="rId2"/>
    <p:sldId id="282" r:id="rId3"/>
    <p:sldId id="284" r:id="rId4"/>
    <p:sldId id="290" r:id="rId5"/>
    <p:sldId id="291" r:id="rId6"/>
    <p:sldId id="292" r:id="rId7"/>
    <p:sldId id="294" r:id="rId8"/>
    <p:sldId id="295" r:id="rId9"/>
    <p:sldId id="296" r:id="rId10"/>
    <p:sldId id="298" r:id="rId11"/>
    <p:sldId id="299" r:id="rId12"/>
    <p:sldId id="300" r:id="rId13"/>
    <p:sldId id="301" r:id="rId14"/>
    <p:sldId id="297" r:id="rId15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182" autoAdjust="0"/>
    <p:restoredTop sz="94394" autoAdjust="0"/>
  </p:normalViewPr>
  <p:slideViewPr>
    <p:cSldViewPr snapToGrid="0">
      <p:cViewPr>
        <p:scale>
          <a:sx n="75" d="100"/>
          <a:sy n="75" d="100"/>
        </p:scale>
        <p:origin x="1770" y="9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 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81BBA9-F3B5-4ABF-AFDE-23A84D789506}" type="datetimeFigureOut">
              <a:rPr lang="tr-TR" smtClean="0"/>
              <a:t>23.05.2019</a:t>
            </a:fld>
            <a:endParaRPr lang="tr-TR"/>
          </a:p>
        </p:txBody>
      </p:sp>
      <p:sp>
        <p:nvSpPr>
          <p:cNvPr id="4" name="Slayt Resmi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58B198-5DFE-427E-9036-007A239F0B5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2385696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515DC09C-E9C8-4AB2-939A-C89C3D4B28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116AE7C3-BDAB-4846-B2D3-8EB5098B39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/>
              <a:t>Asıl alt başlık stilini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430ADC40-B441-469D-A620-51ACD259E6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50812-D115-4CA8-AF1B-D489CF028844}" type="datetimeFigureOut">
              <a:rPr lang="tr-TR" smtClean="0"/>
              <a:t>23.05.2019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C8BE021F-874E-438E-A497-DF87AD1E58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4C90EFD7-3E51-45F4-9532-89AC720624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60473-BBDC-4C87-9DAF-9513B885F53B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5244167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F471B4AC-DCD8-4A49-B62A-75A2BFEE8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189432B3-3D13-4D1A-B89F-D7F80C742F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472D5FDB-B654-4F12-95EB-0243D3EC72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50812-D115-4CA8-AF1B-D489CF028844}" type="datetimeFigureOut">
              <a:rPr lang="tr-TR" smtClean="0"/>
              <a:t>23.05.2019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EBB2B801-C62F-425F-9D0B-A55F625121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E4BB4322-1AF4-44BB-B1DF-107BEE888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60473-BBDC-4C87-9DAF-9513B885F53B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149190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>
            <a:extLst>
              <a:ext uri="{FF2B5EF4-FFF2-40B4-BE49-F238E27FC236}">
                <a16:creationId xmlns:a16="http://schemas.microsoft.com/office/drawing/2014/main" id="{7FBD278A-2A01-4D91-A753-442CE542A48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427ADCB0-5E35-4E2D-8433-7D3B138353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728960DB-9C2B-4E9A-AC9E-0310083A3F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50812-D115-4CA8-AF1B-D489CF028844}" type="datetimeFigureOut">
              <a:rPr lang="tr-TR" smtClean="0"/>
              <a:t>23.05.2019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CCF7AB50-A8DE-439E-A96E-408F74CD2E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46813FF6-A00D-49A2-8FB6-FC69CA8A3D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60473-BBDC-4C87-9DAF-9513B885F53B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791250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4DD093F5-756A-42BB-9207-D85BC9101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32DE97D8-F802-482A-9FCE-52649E3EF0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77334AF8-38ED-4868-B512-A1AE120BC3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50812-D115-4CA8-AF1B-D489CF028844}" type="datetimeFigureOut">
              <a:rPr lang="tr-TR" smtClean="0"/>
              <a:t>23.05.2019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8DD88C9C-E9FB-4C24-961A-0E4A85F300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0FC3777A-F271-4AD9-A70F-EAA52AF802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60473-BBDC-4C87-9DAF-9513B885F53B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2680483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1D308743-3250-4F54-AD0D-F38641D27A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0AECB13D-5917-49DF-94D1-E66158A160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951FE29F-D707-4323-8696-9DFBD43553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50812-D115-4CA8-AF1B-D489CF028844}" type="datetimeFigureOut">
              <a:rPr lang="tr-TR" smtClean="0"/>
              <a:t>23.05.2019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ED328BD2-C6E6-4AE0-91B8-D9EA325234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441933E3-172E-4C27-9F5D-0D5BC096D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60473-BBDC-4C87-9DAF-9513B885F53B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1942393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E6FD74F8-9CB9-4DC7-A209-A936FC4D3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C3D58F9F-77F4-49E0-9849-1712A0FBD8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C46081C6-C2A8-4EF2-A99D-B000392DC5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18AF07D7-8D4F-44DD-9EE8-7FD8226161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50812-D115-4CA8-AF1B-D489CF028844}" type="datetimeFigureOut">
              <a:rPr lang="tr-TR" smtClean="0"/>
              <a:t>23.05.2019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1534E621-19AA-4752-A47E-BB3F8458B0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2D5FC462-2143-4785-8347-630EDEC853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60473-BBDC-4C87-9DAF-9513B885F53B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6060265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833DD38D-8370-46CF-9471-246E635B7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FE80FEF1-59D0-4AC5-908A-ED69567FC5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5757CAE3-19AE-41F8-83D5-58C5A4D1FF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Metin Yer Tutucusu 4">
            <a:extLst>
              <a:ext uri="{FF2B5EF4-FFF2-40B4-BE49-F238E27FC236}">
                <a16:creationId xmlns:a16="http://schemas.microsoft.com/office/drawing/2014/main" id="{4AD59224-2804-45F0-BC6D-D9AEE4E062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6" name="İçerik Yer Tutucusu 5">
            <a:extLst>
              <a:ext uri="{FF2B5EF4-FFF2-40B4-BE49-F238E27FC236}">
                <a16:creationId xmlns:a16="http://schemas.microsoft.com/office/drawing/2014/main" id="{BB65690C-28F4-4C26-8745-C6B3B74828C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7" name="Veri Yer Tutucusu 6">
            <a:extLst>
              <a:ext uri="{FF2B5EF4-FFF2-40B4-BE49-F238E27FC236}">
                <a16:creationId xmlns:a16="http://schemas.microsoft.com/office/drawing/2014/main" id="{4F9998D4-2805-4B7A-ABCC-37527DF781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50812-D115-4CA8-AF1B-D489CF028844}" type="datetimeFigureOut">
              <a:rPr lang="tr-TR" smtClean="0"/>
              <a:t>23.05.2019</a:t>
            </a:fld>
            <a:endParaRPr lang="tr-TR"/>
          </a:p>
        </p:txBody>
      </p:sp>
      <p:sp>
        <p:nvSpPr>
          <p:cNvPr id="8" name="Alt Bilgi Yer Tutucusu 7">
            <a:extLst>
              <a:ext uri="{FF2B5EF4-FFF2-40B4-BE49-F238E27FC236}">
                <a16:creationId xmlns:a16="http://schemas.microsoft.com/office/drawing/2014/main" id="{DB80F34C-D658-4387-B10F-73616DE290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ayt Numarası Yer Tutucusu 8">
            <a:extLst>
              <a:ext uri="{FF2B5EF4-FFF2-40B4-BE49-F238E27FC236}">
                <a16:creationId xmlns:a16="http://schemas.microsoft.com/office/drawing/2014/main" id="{99A468EC-DB3C-4432-A6A6-100C1AFF7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60473-BBDC-4C87-9DAF-9513B885F53B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8964310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13868A43-7024-4861-A63F-320F9CAAB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Veri Yer Tutucusu 2">
            <a:extLst>
              <a:ext uri="{FF2B5EF4-FFF2-40B4-BE49-F238E27FC236}">
                <a16:creationId xmlns:a16="http://schemas.microsoft.com/office/drawing/2014/main" id="{83818059-664A-45B5-AD98-C3A0367A33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50812-D115-4CA8-AF1B-D489CF028844}" type="datetimeFigureOut">
              <a:rPr lang="tr-TR" smtClean="0"/>
              <a:t>23.05.2019</a:t>
            </a:fld>
            <a:endParaRPr lang="tr-TR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BBE46E8A-8E6C-4EE0-BACF-EDC7205FC6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E1F9BBFF-4ADF-4B91-84C1-A2F9366CA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60473-BBDC-4C87-9DAF-9513B885F53B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959639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>
            <a:extLst>
              <a:ext uri="{FF2B5EF4-FFF2-40B4-BE49-F238E27FC236}">
                <a16:creationId xmlns:a16="http://schemas.microsoft.com/office/drawing/2014/main" id="{E3E67DBD-E42B-4F88-9E2F-290632FA9E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50812-D115-4CA8-AF1B-D489CF028844}" type="datetimeFigureOut">
              <a:rPr lang="tr-TR" smtClean="0"/>
              <a:t>23.05.2019</a:t>
            </a:fld>
            <a:endParaRPr lang="tr-TR"/>
          </a:p>
        </p:txBody>
      </p:sp>
      <p:sp>
        <p:nvSpPr>
          <p:cNvPr id="3" name="Alt Bilgi Yer Tutucusu 2">
            <a:extLst>
              <a:ext uri="{FF2B5EF4-FFF2-40B4-BE49-F238E27FC236}">
                <a16:creationId xmlns:a16="http://schemas.microsoft.com/office/drawing/2014/main" id="{EB8A6B7C-0A83-43A2-BC62-71BDFE7B24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69D52474-6710-4EB7-AC76-D7D646E587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60473-BBDC-4C87-9DAF-9513B885F53B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6245940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103D33C2-FD5C-4C0F-92A8-4D9D1FD993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5C867F96-EB95-40E6-BFBC-1356D85DAF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F7AC5622-D547-4FAF-9A2D-76677B7AA6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BD18DB31-70FE-458A-B39C-408217C485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50812-D115-4CA8-AF1B-D489CF028844}" type="datetimeFigureOut">
              <a:rPr lang="tr-TR" smtClean="0"/>
              <a:t>23.05.2019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70902DEC-B7A5-4B3F-AFC5-3DD83C1432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E83210F4-535E-4AB4-A01A-8F7DD24B6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60473-BBDC-4C87-9DAF-9513B885F53B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6415569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451FDD1E-6930-4D37-AEE6-4B4944BC57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Resim Yer Tutucusu 2">
            <a:extLst>
              <a:ext uri="{FF2B5EF4-FFF2-40B4-BE49-F238E27FC236}">
                <a16:creationId xmlns:a16="http://schemas.microsoft.com/office/drawing/2014/main" id="{2D7A9C9D-3B96-4279-B9A7-CEA772FD112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57B22308-041D-4170-9F8F-241D69B0AE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0128C2D9-C9C7-43C9-BC38-B968D6B3EF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50812-D115-4CA8-AF1B-D489CF028844}" type="datetimeFigureOut">
              <a:rPr lang="tr-TR" smtClean="0"/>
              <a:t>23.05.2019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BCC73844-DDFB-4865-A902-A9CE7AC14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F0DD4761-2EFB-4802-8A9A-4A7FDAA9B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60473-BBDC-4C87-9DAF-9513B885F53B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3236650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>
            <a:extLst>
              <a:ext uri="{FF2B5EF4-FFF2-40B4-BE49-F238E27FC236}">
                <a16:creationId xmlns:a16="http://schemas.microsoft.com/office/drawing/2014/main" id="{9E4CA814-FBF9-46A9-A347-FABB38002D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7F44AB24-CEED-473B-9C59-5330A30D8D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4ADDA58B-AA62-451D-A676-0CF68A682D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650812-D115-4CA8-AF1B-D489CF028844}" type="datetimeFigureOut">
              <a:rPr lang="tr-TR" smtClean="0"/>
              <a:t>23.05.2019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24230457-560D-4BC0-87DE-31DB3C03EC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FEB020CE-D410-448C-9585-17988654E0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460473-BBDC-4C87-9DAF-9513B885F53B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6386494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33C0FDCB-F3A7-47E9-A140-A6E28D83E7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606165"/>
            <a:ext cx="9144000" cy="1426842"/>
          </a:xfrm>
        </p:spPr>
        <p:txBody>
          <a:bodyPr>
            <a:normAutofit/>
          </a:bodyPr>
          <a:lstStyle/>
          <a:p>
            <a:r>
              <a:rPr lang="tr-TR" dirty="0" err="1">
                <a:solidFill>
                  <a:schemeClr val="accent5">
                    <a:lumMod val="50000"/>
                  </a:schemeClr>
                </a:solidFill>
              </a:rPr>
              <a:t>Galaxy</a:t>
            </a:r>
            <a:r>
              <a:rPr lang="tr-TR" dirty="0">
                <a:solidFill>
                  <a:schemeClr val="accent5">
                    <a:lumMod val="50000"/>
                  </a:schemeClr>
                </a:solidFill>
              </a:rPr>
              <a:t> (</a:t>
            </a:r>
            <a:r>
              <a:rPr lang="tr-TR" dirty="0" err="1">
                <a:solidFill>
                  <a:schemeClr val="accent5">
                    <a:lumMod val="50000"/>
                  </a:schemeClr>
                </a:solidFill>
              </a:rPr>
              <a:t>Tool</a:t>
            </a:r>
            <a:r>
              <a:rPr lang="tr-TR" dirty="0">
                <a:solidFill>
                  <a:schemeClr val="accent5">
                    <a:lumMod val="50000"/>
                  </a:schemeClr>
                </a:solidFill>
              </a:rPr>
              <a:t>)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77AC2EA8-E3EC-49C6-BAFA-BE4F1DB865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655357"/>
            <a:ext cx="9144000" cy="1796090"/>
          </a:xfrm>
        </p:spPr>
        <p:txBody>
          <a:bodyPr>
            <a:normAutofit fontScale="92500" lnSpcReduction="10000"/>
          </a:bodyPr>
          <a:lstStyle/>
          <a:p>
            <a:r>
              <a:rPr lang="tr-TR" dirty="0">
                <a:solidFill>
                  <a:schemeClr val="accent6">
                    <a:lumMod val="50000"/>
                  </a:schemeClr>
                </a:solidFill>
              </a:rPr>
              <a:t>Emre Taylan Duman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 &amp; </a:t>
            </a:r>
            <a:r>
              <a:rPr lang="en-US" dirty="0" err="1">
                <a:solidFill>
                  <a:schemeClr val="accent6">
                    <a:lumMod val="50000"/>
                  </a:schemeClr>
                </a:solidFill>
              </a:rPr>
              <a:t>Tuğberk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6">
                    <a:lumMod val="50000"/>
                  </a:schemeClr>
                </a:solidFill>
              </a:rPr>
              <a:t>Talak</a:t>
            </a:r>
            <a:endParaRPr lang="tr-TR" dirty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tr-TR" dirty="0">
                <a:solidFill>
                  <a:schemeClr val="accent6">
                    <a:lumMod val="50000"/>
                  </a:schemeClr>
                </a:solidFill>
              </a:rPr>
              <a:t>Gebze Technical </a:t>
            </a:r>
            <a:r>
              <a:rPr lang="tr-TR" dirty="0" err="1">
                <a:solidFill>
                  <a:schemeClr val="accent6">
                    <a:lumMod val="50000"/>
                  </a:schemeClr>
                </a:solidFill>
              </a:rPr>
              <a:t>University</a:t>
            </a:r>
            <a:endParaRPr lang="tr-TR" dirty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tr-TR" sz="1900" dirty="0" err="1">
                <a:solidFill>
                  <a:schemeClr val="accent6">
                    <a:lumMod val="50000"/>
                  </a:schemeClr>
                </a:solidFill>
              </a:rPr>
              <a:t>Department</a:t>
            </a:r>
            <a:r>
              <a:rPr lang="tr-TR" sz="1900" dirty="0">
                <a:solidFill>
                  <a:schemeClr val="accent6">
                    <a:lumMod val="50000"/>
                  </a:schemeClr>
                </a:solidFill>
              </a:rPr>
              <a:t> of </a:t>
            </a:r>
            <a:r>
              <a:rPr lang="tr-TR" sz="1900" dirty="0" err="1">
                <a:solidFill>
                  <a:schemeClr val="accent6">
                    <a:lumMod val="50000"/>
                  </a:schemeClr>
                </a:solidFill>
              </a:rPr>
              <a:t>Bioengineering</a:t>
            </a:r>
            <a:endParaRPr lang="tr-TR" dirty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tr-TR" sz="1800" dirty="0">
                <a:solidFill>
                  <a:schemeClr val="accent6">
                    <a:lumMod val="50000"/>
                  </a:schemeClr>
                </a:solidFill>
              </a:rPr>
              <a:t>BSB 511</a:t>
            </a:r>
          </a:p>
          <a:p>
            <a:r>
              <a:rPr lang="en-US" sz="1800" b="1" dirty="0">
                <a:solidFill>
                  <a:schemeClr val="accent6">
                    <a:lumMod val="50000"/>
                  </a:schemeClr>
                </a:solidFill>
              </a:rPr>
              <a:t>Spring</a:t>
            </a:r>
            <a:r>
              <a:rPr lang="tr-TR" sz="1800" b="1" dirty="0">
                <a:solidFill>
                  <a:schemeClr val="accent6">
                    <a:lumMod val="50000"/>
                  </a:schemeClr>
                </a:solidFill>
              </a:rPr>
              <a:t>-201</a:t>
            </a:r>
            <a:r>
              <a:rPr lang="en-US" sz="1800" b="1" dirty="0">
                <a:solidFill>
                  <a:schemeClr val="accent6">
                    <a:lumMod val="50000"/>
                  </a:schemeClr>
                </a:solidFill>
              </a:rPr>
              <a:t>9</a:t>
            </a:r>
            <a:endParaRPr lang="tr-TR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5" name="Dikdörtgen 4">
            <a:extLst>
              <a:ext uri="{FF2B5EF4-FFF2-40B4-BE49-F238E27FC236}">
                <a16:creationId xmlns:a16="http://schemas.microsoft.com/office/drawing/2014/main" id="{2FA416C5-8AE9-448C-BE11-7DA66FD6379D}"/>
              </a:ext>
            </a:extLst>
          </p:cNvPr>
          <p:cNvSpPr/>
          <p:nvPr/>
        </p:nvSpPr>
        <p:spPr>
          <a:xfrm>
            <a:off x="0" y="797305"/>
            <a:ext cx="7939314" cy="1064525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pic>
        <p:nvPicPr>
          <p:cNvPr id="9" name="Resim 8">
            <a:extLst>
              <a:ext uri="{FF2B5EF4-FFF2-40B4-BE49-F238E27FC236}">
                <a16:creationId xmlns:a16="http://schemas.microsoft.com/office/drawing/2014/main" id="{156C0A0D-934E-497D-A8F7-3E99DED9FD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5880" y="406553"/>
            <a:ext cx="2124239" cy="1204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1754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8175" y="157991"/>
            <a:ext cx="9655839" cy="6571988"/>
          </a:xfrm>
        </p:spPr>
      </p:pic>
    </p:spTree>
    <p:extLst>
      <p:ext uri="{BB962C8B-B14F-4D97-AF65-F5344CB8AC3E}">
        <p14:creationId xmlns:p14="http://schemas.microsoft.com/office/powerpoint/2010/main" val="23948368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772" y="685800"/>
            <a:ext cx="12049228" cy="5610422"/>
          </a:xfrm>
        </p:spPr>
      </p:pic>
    </p:spTree>
    <p:extLst>
      <p:ext uri="{BB962C8B-B14F-4D97-AF65-F5344CB8AC3E}">
        <p14:creationId xmlns:p14="http://schemas.microsoft.com/office/powerpoint/2010/main" val="41272371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5065" y="781050"/>
            <a:ext cx="12317065" cy="5472113"/>
          </a:xfrm>
        </p:spPr>
      </p:pic>
    </p:spTree>
    <p:extLst>
      <p:ext uri="{BB962C8B-B14F-4D97-AF65-F5344CB8AC3E}">
        <p14:creationId xmlns:p14="http://schemas.microsoft.com/office/powerpoint/2010/main" val="1693301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061" y="365125"/>
            <a:ext cx="11735877" cy="597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4548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Resim 11">
            <a:extLst>
              <a:ext uri="{FF2B5EF4-FFF2-40B4-BE49-F238E27FC236}">
                <a16:creationId xmlns:a16="http://schemas.microsoft.com/office/drawing/2014/main" id="{F46C78EC-F38E-4515-8DCB-789F8462FA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3798" y="797305"/>
            <a:ext cx="966866" cy="966866"/>
          </a:xfrm>
          <a:prstGeom prst="rect">
            <a:avLst/>
          </a:prstGeom>
        </p:spPr>
      </p:pic>
      <p:pic>
        <p:nvPicPr>
          <p:cNvPr id="13" name="Resim 12">
            <a:extLst>
              <a:ext uri="{FF2B5EF4-FFF2-40B4-BE49-F238E27FC236}">
                <a16:creationId xmlns:a16="http://schemas.microsoft.com/office/drawing/2014/main" id="{6C0EFB6E-539E-4D9C-AA65-5875FDC523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6282" y="2154174"/>
            <a:ext cx="7459436" cy="4177284"/>
          </a:xfrm>
          <a:prstGeom prst="rect">
            <a:avLst/>
          </a:prstGeom>
        </p:spPr>
      </p:pic>
      <p:sp>
        <p:nvSpPr>
          <p:cNvPr id="14" name="Metin kutusu 13">
            <a:extLst>
              <a:ext uri="{FF2B5EF4-FFF2-40B4-BE49-F238E27FC236}">
                <a16:creationId xmlns:a16="http://schemas.microsoft.com/office/drawing/2014/main" id="{EF6EE7B9-F3C0-4664-BE67-859BE83F7711}"/>
              </a:ext>
            </a:extLst>
          </p:cNvPr>
          <p:cNvSpPr txBox="1"/>
          <p:nvPr/>
        </p:nvSpPr>
        <p:spPr>
          <a:xfrm>
            <a:off x="4928616" y="1179396"/>
            <a:ext cx="2971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3200" b="1" dirty="0" err="1"/>
              <a:t>Thank</a:t>
            </a:r>
            <a:r>
              <a:rPr lang="tr-TR" sz="3200" b="1" dirty="0"/>
              <a:t> </a:t>
            </a:r>
            <a:r>
              <a:rPr lang="tr-TR" sz="3200" b="1" dirty="0" err="1"/>
              <a:t>you</a:t>
            </a:r>
            <a:r>
              <a:rPr lang="tr-TR" sz="3200" b="1" dirty="0"/>
              <a:t>! ^.^</a:t>
            </a:r>
            <a:endParaRPr lang="en-GB" sz="3200" b="1" dirty="0"/>
          </a:p>
        </p:txBody>
      </p:sp>
    </p:spTree>
    <p:extLst>
      <p:ext uri="{BB962C8B-B14F-4D97-AF65-F5344CB8AC3E}">
        <p14:creationId xmlns:p14="http://schemas.microsoft.com/office/powerpoint/2010/main" val="18892013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ikdörtgen 4">
            <a:extLst>
              <a:ext uri="{FF2B5EF4-FFF2-40B4-BE49-F238E27FC236}">
                <a16:creationId xmlns:a16="http://schemas.microsoft.com/office/drawing/2014/main" id="{2FA416C5-8AE9-448C-BE11-7DA66FD6379D}"/>
              </a:ext>
            </a:extLst>
          </p:cNvPr>
          <p:cNvSpPr/>
          <p:nvPr/>
        </p:nvSpPr>
        <p:spPr>
          <a:xfrm>
            <a:off x="0" y="797305"/>
            <a:ext cx="7939314" cy="1064525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r-TR" sz="2800" dirty="0" err="1"/>
              <a:t>Galaxy</a:t>
            </a:r>
            <a:endParaRPr lang="tr-TR" sz="2800" dirty="0"/>
          </a:p>
        </p:txBody>
      </p:sp>
      <p:pic>
        <p:nvPicPr>
          <p:cNvPr id="9" name="Resim 8">
            <a:extLst>
              <a:ext uri="{FF2B5EF4-FFF2-40B4-BE49-F238E27FC236}">
                <a16:creationId xmlns:a16="http://schemas.microsoft.com/office/drawing/2014/main" id="{156C0A0D-934E-497D-A8F7-3E99DED9FD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5880" y="406553"/>
            <a:ext cx="2124239" cy="1204686"/>
          </a:xfrm>
          <a:prstGeom prst="rect">
            <a:avLst/>
          </a:prstGeom>
        </p:spPr>
      </p:pic>
      <p:pic>
        <p:nvPicPr>
          <p:cNvPr id="2" name="Resim 1">
            <a:extLst>
              <a:ext uri="{FF2B5EF4-FFF2-40B4-BE49-F238E27FC236}">
                <a16:creationId xmlns:a16="http://schemas.microsoft.com/office/drawing/2014/main" id="{D4DCBD5B-A8BB-4FBD-9448-DF9EB25027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0499" y="2031016"/>
            <a:ext cx="8274749" cy="4512849"/>
          </a:xfrm>
          <a:prstGeom prst="rect">
            <a:avLst/>
          </a:prstGeom>
        </p:spPr>
      </p:pic>
      <p:pic>
        <p:nvPicPr>
          <p:cNvPr id="3" name="Resim 2">
            <a:extLst>
              <a:ext uri="{FF2B5EF4-FFF2-40B4-BE49-F238E27FC236}">
                <a16:creationId xmlns:a16="http://schemas.microsoft.com/office/drawing/2014/main" id="{8F674E01-28AF-47A1-BF0E-C25AD1B4EA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9298" y="2424874"/>
            <a:ext cx="3771900" cy="151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426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3AB3889C-B3F7-4D46-B705-12F52D9B9C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8994" y="0"/>
            <a:ext cx="85740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2393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ikdörtgen 4">
            <a:extLst>
              <a:ext uri="{FF2B5EF4-FFF2-40B4-BE49-F238E27FC236}">
                <a16:creationId xmlns:a16="http://schemas.microsoft.com/office/drawing/2014/main" id="{2FA416C5-8AE9-448C-BE11-7DA66FD6379D}"/>
              </a:ext>
            </a:extLst>
          </p:cNvPr>
          <p:cNvSpPr/>
          <p:nvPr/>
        </p:nvSpPr>
        <p:spPr>
          <a:xfrm>
            <a:off x="0" y="797305"/>
            <a:ext cx="7939314" cy="1064525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r-TR" sz="2800" dirty="0" err="1"/>
              <a:t>Getting</a:t>
            </a:r>
            <a:r>
              <a:rPr lang="tr-TR" sz="2800" dirty="0"/>
              <a:t> </a:t>
            </a:r>
            <a:r>
              <a:rPr lang="tr-TR" sz="2800" dirty="0" err="1"/>
              <a:t>the</a:t>
            </a:r>
            <a:r>
              <a:rPr lang="tr-TR" sz="2800" dirty="0"/>
              <a:t> Data</a:t>
            </a:r>
          </a:p>
        </p:txBody>
      </p:sp>
      <p:sp>
        <p:nvSpPr>
          <p:cNvPr id="3" name="Metin kutusu 2">
            <a:extLst>
              <a:ext uri="{FF2B5EF4-FFF2-40B4-BE49-F238E27FC236}">
                <a16:creationId xmlns:a16="http://schemas.microsoft.com/office/drawing/2014/main" id="{F6CAB06E-2CE0-4A99-A88B-AEFE6900C230}"/>
              </a:ext>
            </a:extLst>
          </p:cNvPr>
          <p:cNvSpPr txBox="1"/>
          <p:nvPr/>
        </p:nvSpPr>
        <p:spPr>
          <a:xfrm>
            <a:off x="-9544" y="2679133"/>
            <a:ext cx="409498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Get Data</a:t>
            </a:r>
            <a:endParaRPr lang="en-GB" dirty="0"/>
          </a:p>
          <a:p>
            <a:r>
              <a:rPr lang="en-GB" dirty="0"/>
              <a:t>•Upload File from your computer </a:t>
            </a:r>
          </a:p>
          <a:p>
            <a:r>
              <a:rPr lang="en-GB" dirty="0"/>
              <a:t>•UCSC Main table browser</a:t>
            </a:r>
          </a:p>
          <a:p>
            <a:r>
              <a:rPr lang="en-GB" dirty="0"/>
              <a:t>• </a:t>
            </a:r>
            <a:r>
              <a:rPr lang="en-GB" dirty="0" err="1"/>
              <a:t>MouseMine</a:t>
            </a:r>
            <a:r>
              <a:rPr lang="en-GB" dirty="0"/>
              <a:t> server</a:t>
            </a:r>
          </a:p>
          <a:p>
            <a:r>
              <a:rPr lang="en-GB" dirty="0"/>
              <a:t>• </a:t>
            </a:r>
            <a:r>
              <a:rPr lang="en-GB" dirty="0" err="1"/>
              <a:t>Ratmine</a:t>
            </a:r>
            <a:r>
              <a:rPr lang="en-GB" dirty="0"/>
              <a:t> server</a:t>
            </a:r>
          </a:p>
          <a:p>
            <a:r>
              <a:rPr lang="en-GB" dirty="0"/>
              <a:t>• </a:t>
            </a:r>
            <a:r>
              <a:rPr lang="en-GB" dirty="0" err="1"/>
              <a:t>YeastMine</a:t>
            </a:r>
            <a:r>
              <a:rPr lang="en-GB" dirty="0"/>
              <a:t> server</a:t>
            </a:r>
          </a:p>
          <a:p>
            <a:r>
              <a:rPr lang="en-GB" dirty="0"/>
              <a:t>• Download and Extract Reads in FASTA/Q format from</a:t>
            </a:r>
            <a:r>
              <a:rPr lang="tr-TR" dirty="0"/>
              <a:t> </a:t>
            </a:r>
            <a:r>
              <a:rPr lang="en-GB" dirty="0"/>
              <a:t>NCBI SRA</a:t>
            </a:r>
          </a:p>
          <a:p>
            <a:r>
              <a:rPr lang="en-GB" dirty="0"/>
              <a:t>• Download and Extract Reads in BAM format from NCBI SRA</a:t>
            </a:r>
          </a:p>
        </p:txBody>
      </p:sp>
      <p:pic>
        <p:nvPicPr>
          <p:cNvPr id="10" name="Resim 9">
            <a:extLst>
              <a:ext uri="{FF2B5EF4-FFF2-40B4-BE49-F238E27FC236}">
                <a16:creationId xmlns:a16="http://schemas.microsoft.com/office/drawing/2014/main" id="{70B0404B-FE1B-4677-8035-794DFF695D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5439" y="2276899"/>
            <a:ext cx="5926495" cy="3783796"/>
          </a:xfrm>
          <a:prstGeom prst="rect">
            <a:avLst/>
          </a:prstGeom>
        </p:spPr>
      </p:pic>
      <p:pic>
        <p:nvPicPr>
          <p:cNvPr id="16" name="Resim 15">
            <a:extLst>
              <a:ext uri="{FF2B5EF4-FFF2-40B4-BE49-F238E27FC236}">
                <a16:creationId xmlns:a16="http://schemas.microsoft.com/office/drawing/2014/main" id="{DA29C0C5-D135-4DF0-996F-133F119773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8042" y="2679133"/>
            <a:ext cx="5405918" cy="345810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14" name="Resim 13">
            <a:extLst>
              <a:ext uri="{FF2B5EF4-FFF2-40B4-BE49-F238E27FC236}">
                <a16:creationId xmlns:a16="http://schemas.microsoft.com/office/drawing/2014/main" id="{39418CBE-1B61-4946-B54D-0D808D6631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11266" y="1166070"/>
            <a:ext cx="2040661" cy="5591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788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ikdörtgen 4">
            <a:extLst>
              <a:ext uri="{FF2B5EF4-FFF2-40B4-BE49-F238E27FC236}">
                <a16:creationId xmlns:a16="http://schemas.microsoft.com/office/drawing/2014/main" id="{2FA416C5-8AE9-448C-BE11-7DA66FD6379D}"/>
              </a:ext>
            </a:extLst>
          </p:cNvPr>
          <p:cNvSpPr/>
          <p:nvPr/>
        </p:nvSpPr>
        <p:spPr>
          <a:xfrm>
            <a:off x="0" y="797305"/>
            <a:ext cx="7939314" cy="1064525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r-TR" sz="2400" dirty="0" err="1"/>
              <a:t>Text</a:t>
            </a:r>
            <a:r>
              <a:rPr lang="tr-TR" sz="2400" dirty="0"/>
              <a:t> Tools </a:t>
            </a:r>
            <a:r>
              <a:rPr lang="tr-TR" sz="2400" dirty="0" err="1"/>
              <a:t>and</a:t>
            </a:r>
            <a:r>
              <a:rPr lang="tr-TR" sz="2400" dirty="0"/>
              <a:t> </a:t>
            </a:r>
            <a:r>
              <a:rPr lang="tr-TR" sz="2400" dirty="0" err="1"/>
              <a:t>Files</a:t>
            </a:r>
            <a:endParaRPr lang="tr-TR" sz="2400" dirty="0"/>
          </a:p>
        </p:txBody>
      </p:sp>
      <p:pic>
        <p:nvPicPr>
          <p:cNvPr id="12" name="Resim 11">
            <a:extLst>
              <a:ext uri="{FF2B5EF4-FFF2-40B4-BE49-F238E27FC236}">
                <a16:creationId xmlns:a16="http://schemas.microsoft.com/office/drawing/2014/main" id="{F46C78EC-F38E-4515-8DCB-789F8462FA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3798" y="797305"/>
            <a:ext cx="966866" cy="966866"/>
          </a:xfrm>
          <a:prstGeom prst="rect">
            <a:avLst/>
          </a:prstGeom>
        </p:spPr>
      </p:pic>
      <p:sp>
        <p:nvSpPr>
          <p:cNvPr id="9" name="Metin kutusu 8">
            <a:extLst>
              <a:ext uri="{FF2B5EF4-FFF2-40B4-BE49-F238E27FC236}">
                <a16:creationId xmlns:a16="http://schemas.microsoft.com/office/drawing/2014/main" id="{62649D26-933A-4B6A-A6E4-4BBB469C31F3}"/>
              </a:ext>
            </a:extLst>
          </p:cNvPr>
          <p:cNvSpPr txBox="1"/>
          <p:nvPr/>
        </p:nvSpPr>
        <p:spPr>
          <a:xfrm>
            <a:off x="256688" y="2458589"/>
            <a:ext cx="336909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General Text Tools</a:t>
            </a:r>
            <a:endParaRPr lang="tr-TR" b="1" dirty="0"/>
          </a:p>
          <a:p>
            <a:r>
              <a:rPr lang="en-GB" dirty="0"/>
              <a:t>•Text Manipulation</a:t>
            </a:r>
          </a:p>
          <a:p>
            <a:r>
              <a:rPr lang="en-GB" dirty="0"/>
              <a:t>• </a:t>
            </a:r>
            <a:r>
              <a:rPr lang="en-GB" dirty="0" err="1"/>
              <a:t>Datamash</a:t>
            </a:r>
            <a:endParaRPr lang="tr-TR" dirty="0"/>
          </a:p>
          <a:p>
            <a:endParaRPr lang="tr-TR" dirty="0"/>
          </a:p>
          <a:p>
            <a:r>
              <a:rPr lang="en-GB" b="1" dirty="0"/>
              <a:t>Genomic File Manipulation</a:t>
            </a:r>
          </a:p>
          <a:p>
            <a:r>
              <a:rPr lang="en-GB" dirty="0"/>
              <a:t>• FASTA/FASTQ</a:t>
            </a:r>
            <a:endParaRPr lang="tr-TR" dirty="0"/>
          </a:p>
          <a:p>
            <a:r>
              <a:rPr lang="tr-TR" dirty="0"/>
              <a:t>	</a:t>
            </a:r>
            <a:r>
              <a:rPr lang="en-GB" dirty="0"/>
              <a:t>• </a:t>
            </a:r>
            <a:r>
              <a:rPr lang="pt-BR" dirty="0"/>
              <a:t>Cutadapt</a:t>
            </a:r>
          </a:p>
          <a:p>
            <a:r>
              <a:rPr lang="tr-TR" dirty="0"/>
              <a:t>	</a:t>
            </a:r>
            <a:r>
              <a:rPr lang="en-GB" dirty="0"/>
              <a:t>• </a:t>
            </a:r>
            <a:r>
              <a:rPr lang="pt-BR" dirty="0"/>
              <a:t>Trim sequences</a:t>
            </a:r>
          </a:p>
          <a:p>
            <a:r>
              <a:rPr lang="tr-TR" dirty="0"/>
              <a:t>	</a:t>
            </a:r>
            <a:r>
              <a:rPr lang="en-GB" dirty="0"/>
              <a:t>• </a:t>
            </a:r>
            <a:r>
              <a:rPr lang="pt-BR" dirty="0"/>
              <a:t>Barcode Splitter</a:t>
            </a:r>
            <a:endParaRPr lang="en-GB" dirty="0"/>
          </a:p>
          <a:p>
            <a:r>
              <a:rPr lang="en-GB" dirty="0"/>
              <a:t>• FASTQ Quality Control</a:t>
            </a:r>
          </a:p>
          <a:p>
            <a:r>
              <a:rPr lang="en-GB" dirty="0"/>
              <a:t>• SAM/BAM</a:t>
            </a:r>
          </a:p>
        </p:txBody>
      </p:sp>
      <p:pic>
        <p:nvPicPr>
          <p:cNvPr id="2" name="Resim 1">
            <a:extLst>
              <a:ext uri="{FF2B5EF4-FFF2-40B4-BE49-F238E27FC236}">
                <a16:creationId xmlns:a16="http://schemas.microsoft.com/office/drawing/2014/main" id="{FD5F9D5A-2E72-4975-8CC8-5273306019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4918" y="1994154"/>
            <a:ext cx="4610100" cy="2247900"/>
          </a:xfrm>
          <a:prstGeom prst="rect">
            <a:avLst/>
          </a:prstGeom>
        </p:spPr>
      </p:pic>
      <p:pic>
        <p:nvPicPr>
          <p:cNvPr id="1026" name="Picture 2" descr="Per base quality graph">
            <a:extLst>
              <a:ext uri="{FF2B5EF4-FFF2-40B4-BE49-F238E27FC236}">
                <a16:creationId xmlns:a16="http://schemas.microsoft.com/office/drawing/2014/main" id="{DAAA922B-217B-4EE6-AC64-2B909C42F1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4637" y="2776728"/>
            <a:ext cx="3907536" cy="2930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er base sequence content">
            <a:extLst>
              <a:ext uri="{FF2B5EF4-FFF2-40B4-BE49-F238E27FC236}">
                <a16:creationId xmlns:a16="http://schemas.microsoft.com/office/drawing/2014/main" id="{F2AC73D2-F424-45A7-BFA8-4A4AF6DD93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9328" y="2667258"/>
            <a:ext cx="3831336" cy="2873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Adapter graph">
            <a:extLst>
              <a:ext uri="{FF2B5EF4-FFF2-40B4-BE49-F238E27FC236}">
                <a16:creationId xmlns:a16="http://schemas.microsoft.com/office/drawing/2014/main" id="{966F6471-011D-475A-AA54-F1F938F88A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1250" y="4818096"/>
            <a:ext cx="3789807" cy="2048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9503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ikdörtgen 4">
            <a:extLst>
              <a:ext uri="{FF2B5EF4-FFF2-40B4-BE49-F238E27FC236}">
                <a16:creationId xmlns:a16="http://schemas.microsoft.com/office/drawing/2014/main" id="{2FA416C5-8AE9-448C-BE11-7DA66FD6379D}"/>
              </a:ext>
            </a:extLst>
          </p:cNvPr>
          <p:cNvSpPr/>
          <p:nvPr/>
        </p:nvSpPr>
        <p:spPr>
          <a:xfrm>
            <a:off x="0" y="797305"/>
            <a:ext cx="7939314" cy="1064525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r-TR" sz="2400" dirty="0" err="1"/>
              <a:t>Genomics</a:t>
            </a:r>
            <a:r>
              <a:rPr lang="tr-TR" sz="2400" dirty="0"/>
              <a:t> Analysis</a:t>
            </a:r>
          </a:p>
        </p:txBody>
      </p:sp>
      <p:pic>
        <p:nvPicPr>
          <p:cNvPr id="12" name="Resim 11">
            <a:extLst>
              <a:ext uri="{FF2B5EF4-FFF2-40B4-BE49-F238E27FC236}">
                <a16:creationId xmlns:a16="http://schemas.microsoft.com/office/drawing/2014/main" id="{F46C78EC-F38E-4515-8DCB-789F8462FA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3798" y="797305"/>
            <a:ext cx="966866" cy="966866"/>
          </a:xfrm>
          <a:prstGeom prst="rect">
            <a:avLst/>
          </a:prstGeom>
        </p:spPr>
      </p:pic>
      <p:sp>
        <p:nvSpPr>
          <p:cNvPr id="8" name="Metin kutusu 7">
            <a:extLst>
              <a:ext uri="{FF2B5EF4-FFF2-40B4-BE49-F238E27FC236}">
                <a16:creationId xmlns:a16="http://schemas.microsoft.com/office/drawing/2014/main" id="{631B1FF2-025B-4C07-AE03-5982A504353A}"/>
              </a:ext>
            </a:extLst>
          </p:cNvPr>
          <p:cNvSpPr txBox="1"/>
          <p:nvPr/>
        </p:nvSpPr>
        <p:spPr>
          <a:xfrm>
            <a:off x="0" y="2210761"/>
            <a:ext cx="281870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Genomics Analysis</a:t>
            </a:r>
          </a:p>
          <a:p>
            <a:r>
              <a:rPr lang="en-GB" dirty="0"/>
              <a:t>• Assembly</a:t>
            </a:r>
          </a:p>
          <a:p>
            <a:r>
              <a:rPr lang="en-GB" dirty="0"/>
              <a:t>• Annotation</a:t>
            </a:r>
          </a:p>
          <a:p>
            <a:r>
              <a:rPr lang="en-GB" dirty="0"/>
              <a:t>• Mapping</a:t>
            </a:r>
          </a:p>
          <a:p>
            <a:r>
              <a:rPr lang="en-GB" dirty="0"/>
              <a:t>• Variant Calling</a:t>
            </a:r>
          </a:p>
          <a:p>
            <a:r>
              <a:rPr lang="en-GB" dirty="0"/>
              <a:t>• </a:t>
            </a:r>
            <a:r>
              <a:rPr lang="en-GB" dirty="0" err="1"/>
              <a:t>ChIP-seq</a:t>
            </a:r>
            <a:endParaRPr lang="en-GB" dirty="0"/>
          </a:p>
          <a:p>
            <a:r>
              <a:rPr lang="en-GB" dirty="0"/>
              <a:t>• RNA-</a:t>
            </a:r>
            <a:r>
              <a:rPr lang="en-GB" dirty="0" err="1"/>
              <a:t>seq</a:t>
            </a:r>
            <a:endParaRPr lang="tr-TR" dirty="0"/>
          </a:p>
          <a:p>
            <a:endParaRPr lang="en-GB" dirty="0"/>
          </a:p>
          <a:p>
            <a:r>
              <a:rPr lang="en-GB" b="1" dirty="0" err="1"/>
              <a:t>MetagenomicsGenomics</a:t>
            </a:r>
            <a:r>
              <a:rPr lang="en-GB" dirty="0"/>
              <a:t> </a:t>
            </a:r>
            <a:r>
              <a:rPr lang="en-GB" b="1" dirty="0"/>
              <a:t>Toolkits</a:t>
            </a:r>
            <a:endParaRPr lang="tr-TR" b="1" dirty="0"/>
          </a:p>
          <a:p>
            <a:r>
              <a:rPr lang="en-GB" dirty="0"/>
              <a:t>• NCBI BLAST+</a:t>
            </a:r>
            <a:endParaRPr lang="tr-TR" dirty="0"/>
          </a:p>
          <a:p>
            <a:endParaRPr lang="en-GB" dirty="0"/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39C79D2C-CD95-49A4-BFC6-EEE5A8F140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6024" y="3689075"/>
            <a:ext cx="6315224" cy="2809509"/>
          </a:xfrm>
          <a:prstGeom prst="rect">
            <a:avLst/>
          </a:prstGeom>
        </p:spPr>
      </p:pic>
      <p:sp>
        <p:nvSpPr>
          <p:cNvPr id="4" name="Metin kutusu 3">
            <a:extLst>
              <a:ext uri="{FF2B5EF4-FFF2-40B4-BE49-F238E27FC236}">
                <a16:creationId xmlns:a16="http://schemas.microsoft.com/office/drawing/2014/main" id="{5DEBA9E5-B277-41C8-9F29-67565C008DBA}"/>
              </a:ext>
            </a:extLst>
          </p:cNvPr>
          <p:cNvSpPr txBox="1"/>
          <p:nvPr/>
        </p:nvSpPr>
        <p:spPr>
          <a:xfrm>
            <a:off x="5776024" y="6498584"/>
            <a:ext cx="66161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200" dirty="0" err="1"/>
              <a:t>ChIP-seq</a:t>
            </a:r>
            <a:r>
              <a:rPr lang="tr-TR" sz="1200" dirty="0"/>
              <a:t>;  </a:t>
            </a:r>
            <a:r>
              <a:rPr lang="en-GB" sz="1200" dirty="0"/>
              <a:t>Chen-Yu Wang et al. 2018; Vivek Bhardwaj, Steffen </a:t>
            </a:r>
            <a:r>
              <a:rPr lang="en-GB" sz="1200" dirty="0" err="1"/>
              <a:t>Heyne</a:t>
            </a:r>
            <a:r>
              <a:rPr lang="en-GB" sz="1200" dirty="0"/>
              <a:t> et al. 2018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84AA6776-4DF9-4C50-B7BF-5C3C20595CF1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23663" y="2033885"/>
            <a:ext cx="2460998" cy="1760875"/>
          </a:xfrm>
          <a:prstGeom prst="rect">
            <a:avLst/>
          </a:prstGeom>
        </p:spPr>
      </p:pic>
      <p:sp>
        <p:nvSpPr>
          <p:cNvPr id="13" name="Metin kutusu 12">
            <a:extLst>
              <a:ext uri="{FF2B5EF4-FFF2-40B4-BE49-F238E27FC236}">
                <a16:creationId xmlns:a16="http://schemas.microsoft.com/office/drawing/2014/main" id="{C4933AA1-4A63-494C-920F-F34FD998C0BD}"/>
              </a:ext>
            </a:extLst>
          </p:cNvPr>
          <p:cNvSpPr txBox="1"/>
          <p:nvPr/>
        </p:nvSpPr>
        <p:spPr>
          <a:xfrm>
            <a:off x="3748761" y="3912735"/>
            <a:ext cx="17948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400" dirty="0"/>
              <a:t>A </a:t>
            </a:r>
            <a:r>
              <a:rPr lang="tr-TR" sz="1400" dirty="0" err="1"/>
              <a:t>Visualized</a:t>
            </a:r>
            <a:r>
              <a:rPr lang="tr-TR" sz="1400" dirty="0"/>
              <a:t> Assembly</a:t>
            </a:r>
            <a:endParaRPr lang="en-GB" sz="1400" dirty="0"/>
          </a:p>
        </p:txBody>
      </p:sp>
      <p:pic>
        <p:nvPicPr>
          <p:cNvPr id="14" name="Resim 13">
            <a:extLst>
              <a:ext uri="{FF2B5EF4-FFF2-40B4-BE49-F238E27FC236}">
                <a16:creationId xmlns:a16="http://schemas.microsoft.com/office/drawing/2014/main" id="{02AC8744-FA8A-473D-BAFF-EB00F8A16E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71221" y="2345619"/>
            <a:ext cx="4632515" cy="762007"/>
          </a:xfrm>
          <a:prstGeom prst="rect">
            <a:avLst/>
          </a:prstGeom>
        </p:spPr>
      </p:pic>
      <p:sp>
        <p:nvSpPr>
          <p:cNvPr id="15" name="Metin kutusu 14">
            <a:extLst>
              <a:ext uri="{FF2B5EF4-FFF2-40B4-BE49-F238E27FC236}">
                <a16:creationId xmlns:a16="http://schemas.microsoft.com/office/drawing/2014/main" id="{0C4C0427-DC94-43D3-86D3-D52829BE58AC}"/>
              </a:ext>
            </a:extLst>
          </p:cNvPr>
          <p:cNvSpPr txBox="1"/>
          <p:nvPr/>
        </p:nvSpPr>
        <p:spPr>
          <a:xfrm>
            <a:off x="8822295" y="3244462"/>
            <a:ext cx="1235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400" dirty="0" err="1"/>
              <a:t>Variant</a:t>
            </a:r>
            <a:r>
              <a:rPr lang="tr-TR" sz="1400" dirty="0"/>
              <a:t> </a:t>
            </a:r>
            <a:r>
              <a:rPr lang="tr-TR" sz="1400" dirty="0" err="1"/>
              <a:t>Calling</a:t>
            </a:r>
            <a:endParaRPr lang="en-GB" sz="1400" dirty="0"/>
          </a:p>
        </p:txBody>
      </p:sp>
      <p:pic>
        <p:nvPicPr>
          <p:cNvPr id="16" name="Resim 15">
            <a:extLst>
              <a:ext uri="{FF2B5EF4-FFF2-40B4-BE49-F238E27FC236}">
                <a16:creationId xmlns:a16="http://schemas.microsoft.com/office/drawing/2014/main" id="{20E03B3B-C8EC-4130-9F25-FB29470C30C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49002"/>
          <a:stretch/>
        </p:blipFill>
        <p:spPr>
          <a:xfrm>
            <a:off x="2637249" y="4476699"/>
            <a:ext cx="1838976" cy="2274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9966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ikdörtgen 4">
            <a:extLst>
              <a:ext uri="{FF2B5EF4-FFF2-40B4-BE49-F238E27FC236}">
                <a16:creationId xmlns:a16="http://schemas.microsoft.com/office/drawing/2014/main" id="{2FA416C5-8AE9-448C-BE11-7DA66FD6379D}"/>
              </a:ext>
            </a:extLst>
          </p:cNvPr>
          <p:cNvSpPr/>
          <p:nvPr/>
        </p:nvSpPr>
        <p:spPr>
          <a:xfrm>
            <a:off x="0" y="797305"/>
            <a:ext cx="7939314" cy="1064525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r-TR" sz="2800" dirty="0" err="1"/>
              <a:t>Statistics</a:t>
            </a:r>
            <a:r>
              <a:rPr lang="tr-TR" sz="2800" dirty="0"/>
              <a:t> </a:t>
            </a:r>
            <a:r>
              <a:rPr lang="tr-TR" sz="2800" dirty="0" err="1"/>
              <a:t>and</a:t>
            </a:r>
            <a:r>
              <a:rPr lang="tr-TR" sz="2800" dirty="0"/>
              <a:t> </a:t>
            </a:r>
            <a:r>
              <a:rPr lang="tr-TR" sz="2800" dirty="0" err="1"/>
              <a:t>Visualization</a:t>
            </a:r>
            <a:r>
              <a:rPr lang="tr-TR" sz="2800" dirty="0"/>
              <a:t> </a:t>
            </a:r>
            <a:r>
              <a:rPr lang="tr-TR" sz="2800" dirty="0" err="1"/>
              <a:t>Deprecated</a:t>
            </a:r>
            <a:r>
              <a:rPr lang="tr-TR" sz="2800" dirty="0"/>
              <a:t> Tools - </a:t>
            </a:r>
            <a:r>
              <a:rPr lang="tr-TR" sz="2800" dirty="0" err="1"/>
              <a:t>Workflows</a:t>
            </a:r>
            <a:endParaRPr lang="tr-TR" sz="2800" dirty="0"/>
          </a:p>
        </p:txBody>
      </p:sp>
      <p:pic>
        <p:nvPicPr>
          <p:cNvPr id="12" name="Resim 11">
            <a:extLst>
              <a:ext uri="{FF2B5EF4-FFF2-40B4-BE49-F238E27FC236}">
                <a16:creationId xmlns:a16="http://schemas.microsoft.com/office/drawing/2014/main" id="{F46C78EC-F38E-4515-8DCB-789F8462FA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3798" y="797305"/>
            <a:ext cx="966866" cy="966866"/>
          </a:xfrm>
          <a:prstGeom prst="rect">
            <a:avLst/>
          </a:prstGeom>
        </p:spPr>
      </p:pic>
      <p:pic>
        <p:nvPicPr>
          <p:cNvPr id="3" name="Resim 2">
            <a:extLst>
              <a:ext uri="{FF2B5EF4-FFF2-40B4-BE49-F238E27FC236}">
                <a16:creationId xmlns:a16="http://schemas.microsoft.com/office/drawing/2014/main" id="{520998A4-0CBB-4D00-8750-DA62E25F22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10" y="2556774"/>
            <a:ext cx="4775518" cy="3863340"/>
          </a:xfrm>
          <a:prstGeom prst="rect">
            <a:avLst/>
          </a:prstGeom>
        </p:spPr>
      </p:pic>
      <p:pic>
        <p:nvPicPr>
          <p:cNvPr id="4" name="Resim 3">
            <a:extLst>
              <a:ext uri="{FF2B5EF4-FFF2-40B4-BE49-F238E27FC236}">
                <a16:creationId xmlns:a16="http://schemas.microsoft.com/office/drawing/2014/main" id="{D785A89B-A663-4548-8B0A-B3904564A9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7297" y="2556774"/>
            <a:ext cx="5902919" cy="3679434"/>
          </a:xfrm>
          <a:prstGeom prst="rect">
            <a:avLst/>
          </a:prstGeom>
        </p:spPr>
      </p:pic>
      <p:pic>
        <p:nvPicPr>
          <p:cNvPr id="14" name="Resim 13">
            <a:extLst>
              <a:ext uri="{FF2B5EF4-FFF2-40B4-BE49-F238E27FC236}">
                <a16:creationId xmlns:a16="http://schemas.microsoft.com/office/drawing/2014/main" id="{9384D756-C6C4-4144-93B7-494CA2423E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24040" y="2654433"/>
            <a:ext cx="5724716" cy="411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159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ikdörtgen 4">
            <a:extLst>
              <a:ext uri="{FF2B5EF4-FFF2-40B4-BE49-F238E27FC236}">
                <a16:creationId xmlns:a16="http://schemas.microsoft.com/office/drawing/2014/main" id="{2FA416C5-8AE9-448C-BE11-7DA66FD6379D}"/>
              </a:ext>
            </a:extLst>
          </p:cNvPr>
          <p:cNvSpPr/>
          <p:nvPr/>
        </p:nvSpPr>
        <p:spPr>
          <a:xfrm>
            <a:off x="0" y="797305"/>
            <a:ext cx="7939314" cy="1064525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r-TR" sz="2800" dirty="0" err="1"/>
              <a:t>Statistics</a:t>
            </a:r>
            <a:r>
              <a:rPr lang="tr-TR" sz="2800" dirty="0"/>
              <a:t> </a:t>
            </a:r>
            <a:r>
              <a:rPr lang="tr-TR" sz="2800" dirty="0" err="1"/>
              <a:t>and</a:t>
            </a:r>
            <a:r>
              <a:rPr lang="tr-TR" sz="2800" dirty="0"/>
              <a:t> </a:t>
            </a:r>
            <a:r>
              <a:rPr lang="tr-TR" sz="2800" dirty="0" err="1"/>
              <a:t>Visualization</a:t>
            </a:r>
            <a:r>
              <a:rPr lang="tr-TR" sz="2800" dirty="0"/>
              <a:t> </a:t>
            </a:r>
            <a:r>
              <a:rPr lang="tr-TR" sz="2800" dirty="0" err="1"/>
              <a:t>Deprecated</a:t>
            </a:r>
            <a:r>
              <a:rPr lang="tr-TR" sz="2800" dirty="0"/>
              <a:t> Tools - </a:t>
            </a:r>
            <a:r>
              <a:rPr lang="tr-TR" sz="2800" dirty="0" err="1"/>
              <a:t>Workflows</a:t>
            </a:r>
            <a:endParaRPr lang="tr-TR" sz="2800" dirty="0"/>
          </a:p>
        </p:txBody>
      </p:sp>
      <p:pic>
        <p:nvPicPr>
          <p:cNvPr id="12" name="Resim 11">
            <a:extLst>
              <a:ext uri="{FF2B5EF4-FFF2-40B4-BE49-F238E27FC236}">
                <a16:creationId xmlns:a16="http://schemas.microsoft.com/office/drawing/2014/main" id="{F46C78EC-F38E-4515-8DCB-789F8462FA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3798" y="797305"/>
            <a:ext cx="966866" cy="966866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DD491DD0-593C-4EFB-A5C3-CEB9ACCD2C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0512" y="2026615"/>
            <a:ext cx="8851392" cy="4831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9192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Resim 11">
            <a:extLst>
              <a:ext uri="{FF2B5EF4-FFF2-40B4-BE49-F238E27FC236}">
                <a16:creationId xmlns:a16="http://schemas.microsoft.com/office/drawing/2014/main" id="{F46C78EC-F38E-4515-8DCB-789F8462FA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3798" y="797305"/>
            <a:ext cx="966866" cy="966866"/>
          </a:xfrm>
          <a:prstGeom prst="rect">
            <a:avLst/>
          </a:prstGeom>
        </p:spPr>
      </p:pic>
      <p:pic>
        <p:nvPicPr>
          <p:cNvPr id="2" name="Resim 1">
            <a:extLst>
              <a:ext uri="{FF2B5EF4-FFF2-40B4-BE49-F238E27FC236}">
                <a16:creationId xmlns:a16="http://schemas.microsoft.com/office/drawing/2014/main" id="{CD9A48C2-9458-434E-AC1C-CB5E56E32A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694069" cy="6858000"/>
          </a:xfrm>
          <a:prstGeom prst="rect">
            <a:avLst/>
          </a:prstGeom>
        </p:spPr>
      </p:pic>
      <p:sp>
        <p:nvSpPr>
          <p:cNvPr id="3" name="Metin kutusu 2">
            <a:extLst>
              <a:ext uri="{FF2B5EF4-FFF2-40B4-BE49-F238E27FC236}">
                <a16:creationId xmlns:a16="http://schemas.microsoft.com/office/drawing/2014/main" id="{5871E0F4-590C-4165-822B-0129C4C2A502}"/>
              </a:ext>
            </a:extLst>
          </p:cNvPr>
          <p:cNvSpPr txBox="1"/>
          <p:nvPr/>
        </p:nvSpPr>
        <p:spPr>
          <a:xfrm>
            <a:off x="9147048" y="3105834"/>
            <a:ext cx="30449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https://galaxyproject.github.io/training-material/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5ED84064-3125-42E0-BE15-2307CEA45A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0824" y="1331656"/>
            <a:ext cx="9080366" cy="4841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620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5372</TotalTime>
  <Words>154</Words>
  <Application>Microsoft Office PowerPoint</Application>
  <PresentationFormat>Geniş ekran</PresentationFormat>
  <Paragraphs>46</Paragraphs>
  <Slides>14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3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Teması</vt:lpstr>
      <vt:lpstr>Galaxy (Tool)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History of DNA Sequencing Tecnologies</dc:title>
  <dc:creator>ronaldinho424</dc:creator>
  <cp:lastModifiedBy>User</cp:lastModifiedBy>
  <cp:revision>120</cp:revision>
  <dcterms:created xsi:type="dcterms:W3CDTF">2018-12-24T22:14:37Z</dcterms:created>
  <dcterms:modified xsi:type="dcterms:W3CDTF">2019-05-23T08:08:11Z</dcterms:modified>
</cp:coreProperties>
</file>